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10" Type="http://schemas.openxmlformats.org/officeDocument/2006/relationships/slide" Target="slides/slide5.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 name="Shape 52"/>
        <p:cNvGrpSpPr/>
        <p:nvPr/>
      </p:nvGrpSpPr>
      <p:grpSpPr>
        <a:xfrm>
          <a:off x="0" y="0"/>
          <a:ext cx="0" cy="0"/>
          <a:chOff x="0" y="0"/>
          <a:chExt cx="0" cy="0"/>
        </a:xfrm>
      </p:grpSpPr>
      <p:sp>
        <p:nvSpPr>
          <p:cNvPr id="53" name="Google Shape;5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4" name="Google Shape;5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 name="Shape 58"/>
        <p:cNvGrpSpPr/>
        <p:nvPr/>
      </p:nvGrpSpPr>
      <p:grpSpPr>
        <a:xfrm>
          <a:off x="0" y="0"/>
          <a:ext cx="0" cy="0"/>
          <a:chOff x="0" y="0"/>
          <a:chExt cx="0" cy="0"/>
        </a:xfrm>
      </p:grpSpPr>
      <p:sp>
        <p:nvSpPr>
          <p:cNvPr id="59" name="Google Shape;59;g654dacda7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g654dacda7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 name="Shape 66"/>
        <p:cNvGrpSpPr/>
        <p:nvPr/>
      </p:nvGrpSpPr>
      <p:grpSpPr>
        <a:xfrm>
          <a:off x="0" y="0"/>
          <a:ext cx="0" cy="0"/>
          <a:chOff x="0" y="0"/>
          <a:chExt cx="0" cy="0"/>
        </a:xfrm>
      </p:grpSpPr>
      <p:sp>
        <p:nvSpPr>
          <p:cNvPr id="67" name="Google Shape;67;g654dacda72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654dacda72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CSR(Corporate Social Responsibility) reports</a:t>
            </a:r>
            <a:endParaRPr/>
          </a:p>
          <a:p>
            <a:pPr indent="0" lvl="0" marL="0" rtl="0" algn="l">
              <a:spcBef>
                <a:spcPts val="0"/>
              </a:spcBef>
              <a:spcAft>
                <a:spcPts val="0"/>
              </a:spcAft>
              <a:buClr>
                <a:schemeClr val="dk1"/>
              </a:buClr>
              <a:buSzPts val="1100"/>
              <a:buFont typeface="Arial"/>
              <a:buNone/>
            </a:pPr>
            <a:r>
              <a:rPr lang="en"/>
              <a:t>We examine the extent to which environmental sustainability has become embedded in corporate policy and core business discourse by analyzing CSR Reports of a sample of Fortune 500 companies. We will first attempt to find preprocessed dataset of CSR reports online and then either crawl or download complete CSR reports for the remaining companies in PDF format from the corresponding official corporate websites. We will also attempt to create a good balance of different types of industries so that the algorithm can have a more balanced approach.</a:t>
            </a:r>
            <a:endParaRPr/>
          </a:p>
          <a:p>
            <a:pPr indent="0" lvl="0" marL="0" rtl="0" algn="l">
              <a:spcBef>
                <a:spcPts val="0"/>
              </a:spcBef>
              <a:spcAft>
                <a:spcPts val="0"/>
              </a:spcAft>
              <a:buClr>
                <a:schemeClr val="dk1"/>
              </a:buClr>
              <a:buSzPts val="1100"/>
              <a:buFont typeface="Arial"/>
              <a:buNone/>
            </a:pPr>
            <a:r>
              <a:rPr lang="en"/>
              <a:t>Twitter</a:t>
            </a:r>
            <a:endParaRPr/>
          </a:p>
          <a:p>
            <a:pPr indent="0" lvl="0" marL="0" rtl="0" algn="l">
              <a:spcBef>
                <a:spcPts val="0"/>
              </a:spcBef>
              <a:spcAft>
                <a:spcPts val="0"/>
              </a:spcAft>
              <a:buClr>
                <a:schemeClr val="dk1"/>
              </a:buClr>
              <a:buSzPts val="1100"/>
              <a:buFont typeface="Arial"/>
              <a:buNone/>
            </a:pPr>
            <a:r>
              <a:rPr lang="en"/>
              <a:t>On the basis of a large corpus of public Twitter posts we also look specifically at the interplay between corporate social activities and the public’s attitude toward the companies.</a:t>
            </a:r>
            <a:endParaRPr/>
          </a:p>
          <a:p>
            <a:pPr indent="0" lvl="0" marL="0" rtl="0" algn="l">
              <a:spcBef>
                <a:spcPts val="0"/>
              </a:spcBef>
              <a:spcAft>
                <a:spcPts val="0"/>
              </a:spcAft>
              <a:buClr>
                <a:schemeClr val="dk1"/>
              </a:buClr>
              <a:buSzPts val="1100"/>
              <a:buFont typeface="Arial"/>
              <a:buNone/>
            </a:pPr>
            <a:r>
              <a:rPr lang="en"/>
              <a:t>What is your "data mining" toolkit? You should list specific methods you will implement.</a:t>
            </a:r>
            <a:endParaRPr/>
          </a:p>
          <a:p>
            <a:pPr indent="0" lvl="0" marL="0" rtl="0" algn="l">
              <a:spcBef>
                <a:spcPts val="0"/>
              </a:spcBef>
              <a:spcAft>
                <a:spcPts val="0"/>
              </a:spcAft>
              <a:buClr>
                <a:schemeClr val="dk1"/>
              </a:buClr>
              <a:buSzPts val="1100"/>
              <a:buFont typeface="Arial"/>
              <a:buNone/>
            </a:pPr>
            <a:r>
              <a:rPr lang="en"/>
              <a:t>We will use latent Dirichlet allocation (LDA), a generative statistical model to find the topics in the corpus we gather, and will categorize them into sub-groups. Each group will represent a broadly-defined topic, so that we can make semantically meaningful topic labels to each sub-group and see how each company’s CSR report match the topics.</a:t>
            </a:r>
            <a:endParaRPr/>
          </a:p>
          <a:p>
            <a:pPr indent="0" lvl="0" marL="0" rtl="0" algn="l">
              <a:spcBef>
                <a:spcPts val="0"/>
              </a:spcBef>
              <a:spcAft>
                <a:spcPts val="0"/>
              </a:spcAft>
              <a:buClr>
                <a:schemeClr val="dk1"/>
              </a:buClr>
              <a:buSzPts val="1100"/>
              <a:buFont typeface="Arial"/>
              <a:buNone/>
            </a:pPr>
            <a:r>
              <a:rPr lang="en"/>
              <a:t>We then extract the social media’s public reactions towards those company’s reports from Twitter. We perform a sentiment analysis of tweets filtered by the keywords ‘#company_name’</a:t>
            </a:r>
            <a:endParaRPr/>
          </a:p>
          <a:p>
            <a:pPr indent="0" lvl="0" marL="0" rtl="0" algn="l">
              <a:spcBef>
                <a:spcPts val="0"/>
              </a:spcBef>
              <a:spcAft>
                <a:spcPts val="0"/>
              </a:spcAft>
              <a:buClr>
                <a:schemeClr val="dk1"/>
              </a:buClr>
              <a:buSzPts val="1100"/>
              <a:buFont typeface="Arial"/>
              <a:buNone/>
            </a:pPr>
            <a:r>
              <a:rPr lang="en"/>
              <a:t>   </a:t>
            </a:r>
            <a:endParaRPr/>
          </a:p>
          <a:p>
            <a:pPr indent="0" lvl="0" marL="0" rtl="0" algn="l">
              <a:spcBef>
                <a:spcPts val="0"/>
              </a:spcBef>
              <a:spcAft>
                <a:spcPts val="0"/>
              </a:spcAft>
              <a:buNone/>
            </a:pPr>
            <a:r>
              <a:rPr lang="en"/>
              <a:t>and ‘#social_keyword’ in the same time period as the years CSR reports (explained below) are published. We then extract 6 emotional mood states (tension, depression, anger, vigor, fatigue, confusion) [2] to compute a 6-dimensional mood vector representing each company.</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 name="Shape 83"/>
        <p:cNvGrpSpPr/>
        <p:nvPr/>
      </p:nvGrpSpPr>
      <p:grpSpPr>
        <a:xfrm>
          <a:off x="0" y="0"/>
          <a:ext cx="0" cy="0"/>
          <a:chOff x="0" y="0"/>
          <a:chExt cx="0" cy="0"/>
        </a:xfrm>
      </p:grpSpPr>
      <p:sp>
        <p:nvSpPr>
          <p:cNvPr id="84" name="Google Shape;84;g654dacda72_5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654dacda72_5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rgbClr val="333333"/>
                </a:solidFill>
                <a:highlight>
                  <a:schemeClr val="lt1"/>
                </a:highlight>
              </a:rPr>
              <a:t>Finally, what do we hope to learn from this project? What metrics or viz or outcomes will there be? For my project, I aim to achieve an accuracy of 80%. I will uncover important features of the images that are insightful for deforestation.</a:t>
            </a:r>
            <a:endParaRPr>
              <a:solidFill>
                <a:srgbClr val="333333"/>
              </a:solidFill>
              <a:highlight>
                <a:schemeClr val="lt1"/>
              </a:highlight>
            </a:endParaRPr>
          </a:p>
          <a:p>
            <a:pPr indent="0" lvl="0" marL="0" rtl="0" algn="l">
              <a:lnSpc>
                <a:spcPct val="115000"/>
              </a:lnSpc>
              <a:spcBef>
                <a:spcPts val="1600"/>
              </a:spcBef>
              <a:spcAft>
                <a:spcPts val="0"/>
              </a:spcAft>
              <a:buClr>
                <a:schemeClr val="dk1"/>
              </a:buClr>
              <a:buSzPts val="1100"/>
              <a:buFont typeface="Arial"/>
              <a:buNone/>
            </a:pPr>
            <a:r>
              <a:rPr lang="en">
                <a:solidFill>
                  <a:srgbClr val="333333"/>
                </a:solidFill>
                <a:highlight>
                  <a:schemeClr val="lt1"/>
                </a:highlight>
              </a:rPr>
              <a:t>In proposal (below)</a:t>
            </a:r>
            <a:endParaRPr>
              <a:solidFill>
                <a:srgbClr val="333333"/>
              </a:solidFill>
              <a:highlight>
                <a:schemeClr val="lt1"/>
              </a:highlight>
            </a:endParaRPr>
          </a:p>
          <a:p>
            <a:pPr indent="0" lvl="0" marL="0" rtl="0" algn="l">
              <a:lnSpc>
                <a:spcPct val="115000"/>
              </a:lnSpc>
              <a:spcBef>
                <a:spcPts val="1600"/>
              </a:spcBef>
              <a:spcAft>
                <a:spcPts val="0"/>
              </a:spcAft>
              <a:buClr>
                <a:schemeClr val="dk1"/>
              </a:buClr>
              <a:buSzPts val="1100"/>
              <a:buFont typeface="Arial"/>
              <a:buNone/>
            </a:pPr>
            <a:r>
              <a:rPr lang="en">
                <a:solidFill>
                  <a:srgbClr val="333333"/>
                </a:solidFill>
                <a:highlight>
                  <a:schemeClr val="lt1"/>
                </a:highlight>
              </a:rPr>
              <a:t>We hope to see if these companies are actually doing what they say are doing. A good way to measure this would be to look at the perceptions of the general public, which will be represented by Twitter. We will look at the overall Twitter sentiment value toward a company and see if it is positive or negative. If it is positive, we will say that a company is upholding its ethical image. However, if it is negative, we would assume the opposite.</a:t>
            </a:r>
            <a:endParaRPr>
              <a:solidFill>
                <a:srgbClr val="333333"/>
              </a:solidFill>
              <a:highlight>
                <a:schemeClr val="lt1"/>
              </a:highlight>
            </a:endParaRPr>
          </a:p>
          <a:p>
            <a:pPr indent="0" lvl="0" marL="0" rtl="0" algn="l">
              <a:lnSpc>
                <a:spcPct val="115000"/>
              </a:lnSpc>
              <a:spcBef>
                <a:spcPts val="1600"/>
              </a:spcBef>
              <a:spcAft>
                <a:spcPts val="1600"/>
              </a:spcAft>
              <a:buClr>
                <a:schemeClr val="dk1"/>
              </a:buClr>
              <a:buSzPts val="1100"/>
              <a:buFont typeface="Arial"/>
              <a:buNone/>
            </a:pPr>
            <a:r>
              <a:rPr lang="en">
                <a:solidFill>
                  <a:srgbClr val="333333"/>
                </a:solidFill>
                <a:highlight>
                  <a:schemeClr val="lt1"/>
                </a:highlight>
              </a:rPr>
              <a:t>Another thing we hope to find is how these CSR reports change over time. There is generally, one CSR report released a year, so we want to look at how a company’s CSR report is different from the previous years. For example, we would look at McDonald’s CSR report from 2008 to 2018 and see how their values have changed over time.</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 name="Shape 92"/>
        <p:cNvGrpSpPr/>
        <p:nvPr/>
      </p:nvGrpSpPr>
      <p:grpSpPr>
        <a:xfrm>
          <a:off x="0" y="0"/>
          <a:ext cx="0" cy="0"/>
          <a:chOff x="0" y="0"/>
          <a:chExt cx="0" cy="0"/>
        </a:xfrm>
      </p:grpSpPr>
      <p:sp>
        <p:nvSpPr>
          <p:cNvPr id="93" name="Google Shape;93;g654dacda72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654dacda72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rgbClr val="333333"/>
                </a:solidFill>
                <a:highlight>
                  <a:schemeClr val="lt1"/>
                </a:highlight>
              </a:rPr>
              <a:t>Finally, what do we hope to learn from this project? What metrics or viz or outcomes will there be? For my project, I aim to achieve an accuracy of 80%. I will uncover important features of the images that are insightful for deforestation.</a:t>
            </a:r>
            <a:endParaRPr>
              <a:solidFill>
                <a:srgbClr val="333333"/>
              </a:solidFill>
              <a:highlight>
                <a:schemeClr val="lt1"/>
              </a:highlight>
            </a:endParaRPr>
          </a:p>
          <a:p>
            <a:pPr indent="0" lvl="0" marL="0" rtl="0" algn="l">
              <a:lnSpc>
                <a:spcPct val="115000"/>
              </a:lnSpc>
              <a:spcBef>
                <a:spcPts val="1600"/>
              </a:spcBef>
              <a:spcAft>
                <a:spcPts val="0"/>
              </a:spcAft>
              <a:buClr>
                <a:schemeClr val="dk1"/>
              </a:buClr>
              <a:buSzPts val="1100"/>
              <a:buFont typeface="Arial"/>
              <a:buNone/>
            </a:pPr>
            <a:r>
              <a:rPr lang="en">
                <a:solidFill>
                  <a:srgbClr val="333333"/>
                </a:solidFill>
                <a:highlight>
                  <a:schemeClr val="lt1"/>
                </a:highlight>
              </a:rPr>
              <a:t>In proposal (below)</a:t>
            </a:r>
            <a:endParaRPr>
              <a:solidFill>
                <a:srgbClr val="333333"/>
              </a:solidFill>
              <a:highlight>
                <a:schemeClr val="lt1"/>
              </a:highlight>
            </a:endParaRPr>
          </a:p>
          <a:p>
            <a:pPr indent="0" lvl="0" marL="0" rtl="0" algn="l">
              <a:lnSpc>
                <a:spcPct val="115000"/>
              </a:lnSpc>
              <a:spcBef>
                <a:spcPts val="1600"/>
              </a:spcBef>
              <a:spcAft>
                <a:spcPts val="0"/>
              </a:spcAft>
              <a:buClr>
                <a:schemeClr val="dk1"/>
              </a:buClr>
              <a:buSzPts val="1100"/>
              <a:buFont typeface="Arial"/>
              <a:buNone/>
            </a:pPr>
            <a:r>
              <a:rPr lang="en">
                <a:solidFill>
                  <a:srgbClr val="333333"/>
                </a:solidFill>
                <a:highlight>
                  <a:schemeClr val="lt1"/>
                </a:highlight>
              </a:rPr>
              <a:t>We hope to see if these companies are actually doing what they say are doing. A good way to measure this would be to look at the perceptions of the general public, which will be represented by Twitter. We will look at the overall Twitter sentiment value toward a company and see if it is positive or negative. If it is positive, we will say that a company is upholding its ethical image. However, if it is negative, we would assume the opposite.</a:t>
            </a:r>
            <a:endParaRPr>
              <a:solidFill>
                <a:srgbClr val="333333"/>
              </a:solidFill>
              <a:highlight>
                <a:schemeClr val="lt1"/>
              </a:highlight>
            </a:endParaRPr>
          </a:p>
          <a:p>
            <a:pPr indent="0" lvl="0" marL="0" rtl="0" algn="l">
              <a:lnSpc>
                <a:spcPct val="115000"/>
              </a:lnSpc>
              <a:spcBef>
                <a:spcPts val="1600"/>
              </a:spcBef>
              <a:spcAft>
                <a:spcPts val="1600"/>
              </a:spcAft>
              <a:buClr>
                <a:schemeClr val="dk1"/>
              </a:buClr>
              <a:buSzPts val="1100"/>
              <a:buFont typeface="Arial"/>
              <a:buNone/>
            </a:pPr>
            <a:r>
              <a:rPr lang="en">
                <a:solidFill>
                  <a:srgbClr val="333333"/>
                </a:solidFill>
                <a:highlight>
                  <a:schemeClr val="lt1"/>
                </a:highlight>
              </a:rPr>
              <a:t>Another thing we hope to find is how these CSR reports change over time. There is generally, one CSR report released a year, so we want to look at how a company’s CSR report is different from the previous years. For example, we would look at McDonald’s CSR report from 2008 to 2018 and see how their values have changed over time.</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3" name="Google Shape;13;p2"/>
          <p:cNvPicPr preferRelativeResize="0"/>
          <p:nvPr/>
        </p:nvPicPr>
        <p:blipFill>
          <a:blip r:embed="rId2">
            <a:alphaModFix/>
          </a:blip>
          <a:stretch>
            <a:fillRect/>
          </a:stretch>
        </p:blipFill>
        <p:spPr>
          <a:xfrm>
            <a:off x="-78225" y="-1644300"/>
            <a:ext cx="9244452" cy="6905374"/>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6" name="Shape 46"/>
        <p:cNvGrpSpPr/>
        <p:nvPr/>
      </p:nvGrpSpPr>
      <p:grpSpPr>
        <a:xfrm>
          <a:off x="0" y="0"/>
          <a:ext cx="0" cy="0"/>
          <a:chOff x="0" y="0"/>
          <a:chExt cx="0" cy="0"/>
        </a:xfrm>
      </p:grpSpPr>
      <p:sp>
        <p:nvSpPr>
          <p:cNvPr id="47" name="Google Shape;47;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48" name="Google Shape;48;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49" name="Google Shape;49;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0" name="Shape 50"/>
        <p:cNvGrpSpPr/>
        <p:nvPr/>
      </p:nvGrpSpPr>
      <p:grpSpPr>
        <a:xfrm>
          <a:off x="0" y="0"/>
          <a:ext cx="0" cy="0"/>
          <a:chOff x="0" y="0"/>
          <a:chExt cx="0" cy="0"/>
        </a:xfrm>
      </p:grpSpPr>
      <p:sp>
        <p:nvSpPr>
          <p:cNvPr id="51" name="Google Shape;51;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4" name="Shape 14"/>
        <p:cNvGrpSpPr/>
        <p:nvPr/>
      </p:nvGrpSpPr>
      <p:grpSpPr>
        <a:xfrm>
          <a:off x="0" y="0"/>
          <a:ext cx="0" cy="0"/>
          <a:chOff x="0" y="0"/>
          <a:chExt cx="0" cy="0"/>
        </a:xfrm>
      </p:grpSpPr>
      <p:sp>
        <p:nvSpPr>
          <p:cNvPr id="15" name="Google Shape;15;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6" name="Google Shape;16;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7" name="Shape 17"/>
        <p:cNvGrpSpPr/>
        <p:nvPr/>
      </p:nvGrpSpPr>
      <p:grpSpPr>
        <a:xfrm>
          <a:off x="0" y="0"/>
          <a:ext cx="0" cy="0"/>
          <a:chOff x="0" y="0"/>
          <a:chExt cx="0" cy="0"/>
        </a:xfrm>
      </p:grpSpPr>
      <p:sp>
        <p:nvSpPr>
          <p:cNvPr id="18" name="Google Shape;18;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9" name="Google Shape;19;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20" name="Google Shape;20;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21" name="Google Shape;21;p4"/>
          <p:cNvPicPr preferRelativeResize="0"/>
          <p:nvPr/>
        </p:nvPicPr>
        <p:blipFill>
          <a:blip r:embed="rId2">
            <a:alphaModFix/>
          </a:blip>
          <a:stretch>
            <a:fillRect/>
          </a:stretch>
        </p:blipFill>
        <p:spPr>
          <a:xfrm>
            <a:off x="-104425" y="-25400"/>
            <a:ext cx="9324627" cy="5245102"/>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2" name="Shape 22"/>
        <p:cNvGrpSpPr/>
        <p:nvPr/>
      </p:nvGrpSpPr>
      <p:grpSpPr>
        <a:xfrm>
          <a:off x="0" y="0"/>
          <a:ext cx="0" cy="0"/>
          <a:chOff x="0" y="0"/>
          <a:chExt cx="0" cy="0"/>
        </a:xfrm>
      </p:grpSpPr>
      <p:sp>
        <p:nvSpPr>
          <p:cNvPr id="23" name="Google Shape;23;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4" name="Google Shape;24;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5" name="Google Shape;25;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6" name="Google Shape;26;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7" name="Shape 27"/>
        <p:cNvGrpSpPr/>
        <p:nvPr/>
      </p:nvGrpSpPr>
      <p:grpSpPr>
        <a:xfrm>
          <a:off x="0" y="0"/>
          <a:ext cx="0" cy="0"/>
          <a:chOff x="0" y="0"/>
          <a:chExt cx="0" cy="0"/>
        </a:xfrm>
      </p:grpSpPr>
      <p:sp>
        <p:nvSpPr>
          <p:cNvPr id="28" name="Google Shape;28;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9" name="Google Shape;29;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0" name="Shape 30"/>
        <p:cNvGrpSpPr/>
        <p:nvPr/>
      </p:nvGrpSpPr>
      <p:grpSpPr>
        <a:xfrm>
          <a:off x="0" y="0"/>
          <a:ext cx="0" cy="0"/>
          <a:chOff x="0" y="0"/>
          <a:chExt cx="0" cy="0"/>
        </a:xfrm>
      </p:grpSpPr>
      <p:sp>
        <p:nvSpPr>
          <p:cNvPr id="31" name="Google Shape;31;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2" name="Google Shape;32;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3" name="Google Shape;33;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4" name="Shape 34"/>
        <p:cNvGrpSpPr/>
        <p:nvPr/>
      </p:nvGrpSpPr>
      <p:grpSpPr>
        <a:xfrm>
          <a:off x="0" y="0"/>
          <a:ext cx="0" cy="0"/>
          <a:chOff x="0" y="0"/>
          <a:chExt cx="0" cy="0"/>
        </a:xfrm>
      </p:grpSpPr>
      <p:sp>
        <p:nvSpPr>
          <p:cNvPr id="35" name="Google Shape;35;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36" name="Google Shape;36;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7" name="Shape 37"/>
        <p:cNvGrpSpPr/>
        <p:nvPr/>
      </p:nvGrpSpPr>
      <p:grpSpPr>
        <a:xfrm>
          <a:off x="0" y="0"/>
          <a:ext cx="0" cy="0"/>
          <a:chOff x="0" y="0"/>
          <a:chExt cx="0" cy="0"/>
        </a:xfrm>
      </p:grpSpPr>
      <p:sp>
        <p:nvSpPr>
          <p:cNvPr id="38" name="Google Shape;38;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40" name="Google Shape;40;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41" name="Google Shape;41;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42" name="Google Shape;42;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3" name="Shape 43"/>
        <p:cNvGrpSpPr/>
        <p:nvPr/>
      </p:nvGrpSpPr>
      <p:grpSpPr>
        <a:xfrm>
          <a:off x="0" y="0"/>
          <a:ext cx="0" cy="0"/>
          <a:chOff x="0" y="0"/>
          <a:chExt cx="0" cy="0"/>
        </a:xfrm>
      </p:grpSpPr>
      <p:sp>
        <p:nvSpPr>
          <p:cNvPr id="44" name="Google Shape;44;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45" name="Google Shape;45;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1600"/>
              </a:spcBef>
              <a:spcAft>
                <a:spcPts val="0"/>
              </a:spcAft>
              <a:buClr>
                <a:schemeClr val="dk2"/>
              </a:buClr>
              <a:buSzPts val="1400"/>
              <a:buChar char="○"/>
              <a:defRPr>
                <a:solidFill>
                  <a:schemeClr val="dk2"/>
                </a:solidFill>
              </a:defRPr>
            </a:lvl2pPr>
            <a:lvl3pPr indent="-317500" lvl="2" marL="1371600" rtl="0">
              <a:lnSpc>
                <a:spcPct val="115000"/>
              </a:lnSpc>
              <a:spcBef>
                <a:spcPts val="1600"/>
              </a:spcBef>
              <a:spcAft>
                <a:spcPts val="0"/>
              </a:spcAft>
              <a:buClr>
                <a:schemeClr val="dk2"/>
              </a:buClr>
              <a:buSzPts val="1400"/>
              <a:buChar char="■"/>
              <a:defRPr>
                <a:solidFill>
                  <a:schemeClr val="dk2"/>
                </a:solidFill>
              </a:defRPr>
            </a:lvl3pPr>
            <a:lvl4pPr indent="-317500" lvl="3" marL="1828800" rtl="0">
              <a:lnSpc>
                <a:spcPct val="115000"/>
              </a:lnSpc>
              <a:spcBef>
                <a:spcPts val="1600"/>
              </a:spcBef>
              <a:spcAft>
                <a:spcPts val="0"/>
              </a:spcAft>
              <a:buClr>
                <a:schemeClr val="dk2"/>
              </a:buClr>
              <a:buSzPts val="1400"/>
              <a:buChar char="●"/>
              <a:defRPr>
                <a:solidFill>
                  <a:schemeClr val="dk2"/>
                </a:solidFill>
              </a:defRPr>
            </a:lvl4pPr>
            <a:lvl5pPr indent="-317500" lvl="4" marL="2286000" rtl="0">
              <a:lnSpc>
                <a:spcPct val="115000"/>
              </a:lnSpc>
              <a:spcBef>
                <a:spcPts val="1600"/>
              </a:spcBef>
              <a:spcAft>
                <a:spcPts val="0"/>
              </a:spcAft>
              <a:buClr>
                <a:schemeClr val="dk2"/>
              </a:buClr>
              <a:buSzPts val="1400"/>
              <a:buChar char="○"/>
              <a:defRPr>
                <a:solidFill>
                  <a:schemeClr val="dk2"/>
                </a:solidFill>
              </a:defRPr>
            </a:lvl5pPr>
            <a:lvl6pPr indent="-317500" lvl="5" marL="2743200" rtl="0">
              <a:lnSpc>
                <a:spcPct val="115000"/>
              </a:lnSpc>
              <a:spcBef>
                <a:spcPts val="1600"/>
              </a:spcBef>
              <a:spcAft>
                <a:spcPts val="0"/>
              </a:spcAft>
              <a:buClr>
                <a:schemeClr val="dk2"/>
              </a:buClr>
              <a:buSzPts val="1400"/>
              <a:buChar char="■"/>
              <a:defRPr>
                <a:solidFill>
                  <a:schemeClr val="dk2"/>
                </a:solidFill>
              </a:defRPr>
            </a:lvl6pPr>
            <a:lvl7pPr indent="-317500" lvl="6" marL="3200400" rtl="0">
              <a:lnSpc>
                <a:spcPct val="115000"/>
              </a:lnSpc>
              <a:spcBef>
                <a:spcPts val="1600"/>
              </a:spcBef>
              <a:spcAft>
                <a:spcPts val="0"/>
              </a:spcAft>
              <a:buClr>
                <a:schemeClr val="dk2"/>
              </a:buClr>
              <a:buSzPts val="1400"/>
              <a:buChar char="●"/>
              <a:defRPr>
                <a:solidFill>
                  <a:schemeClr val="dk2"/>
                </a:solidFill>
              </a:defRPr>
            </a:lvl7pPr>
            <a:lvl8pPr indent="-317500" lvl="7" marL="3657600" rtl="0">
              <a:lnSpc>
                <a:spcPct val="115000"/>
              </a:lnSpc>
              <a:spcBef>
                <a:spcPts val="1600"/>
              </a:spcBef>
              <a:spcAft>
                <a:spcPts val="0"/>
              </a:spcAft>
              <a:buClr>
                <a:schemeClr val="dk2"/>
              </a:buClr>
              <a:buSzPts val="1400"/>
              <a:buChar char="○"/>
              <a:defRPr>
                <a:solidFill>
                  <a:schemeClr val="dk2"/>
                </a:solidFill>
              </a:defRPr>
            </a:lvl8pPr>
            <a:lvl9pPr indent="-317500" lvl="8" marL="4114800" rtl="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2.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3.png"/><Relationship Id="rId4" Type="http://schemas.openxmlformats.org/officeDocument/2006/relationships/image" Target="../media/image7.png"/><Relationship Id="rId9" Type="http://schemas.openxmlformats.org/officeDocument/2006/relationships/image" Target="../media/image1.png"/><Relationship Id="rId5" Type="http://schemas.openxmlformats.org/officeDocument/2006/relationships/image" Target="../media/image11.png"/><Relationship Id="rId6" Type="http://schemas.openxmlformats.org/officeDocument/2006/relationships/image" Target="../media/image8.png"/><Relationship Id="rId7" Type="http://schemas.openxmlformats.org/officeDocument/2006/relationships/image" Target="../media/image6.png"/><Relationship Id="rId8" Type="http://schemas.openxmlformats.org/officeDocument/2006/relationships/image" Target="../media/image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4.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4.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 name="Shape 55"/>
        <p:cNvGrpSpPr/>
        <p:nvPr/>
      </p:nvGrpSpPr>
      <p:grpSpPr>
        <a:xfrm>
          <a:off x="0" y="0"/>
          <a:ext cx="0" cy="0"/>
          <a:chOff x="0" y="0"/>
          <a:chExt cx="0" cy="0"/>
        </a:xfrm>
      </p:grpSpPr>
      <p:sp>
        <p:nvSpPr>
          <p:cNvPr id="56" name="Google Shape;56;p13"/>
          <p:cNvSpPr txBox="1"/>
          <p:nvPr>
            <p:ph type="ctrTitle"/>
          </p:nvPr>
        </p:nvSpPr>
        <p:spPr>
          <a:xfrm>
            <a:off x="311708" y="2873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sz="6000">
                <a:solidFill>
                  <a:schemeClr val="lt1"/>
                </a:solidFill>
                <a:latin typeface="Calibri"/>
                <a:ea typeface="Calibri"/>
                <a:cs typeface="Calibri"/>
                <a:sym typeface="Calibri"/>
              </a:rPr>
              <a:t>Corporate </a:t>
            </a:r>
            <a:endParaRPr b="1" sz="6000">
              <a:solidFill>
                <a:schemeClr val="lt1"/>
              </a:solidFill>
              <a:latin typeface="Calibri"/>
              <a:ea typeface="Calibri"/>
              <a:cs typeface="Calibri"/>
              <a:sym typeface="Calibri"/>
            </a:endParaRPr>
          </a:p>
          <a:p>
            <a:pPr indent="0" lvl="0" marL="0" rtl="0" algn="ctr">
              <a:spcBef>
                <a:spcPts val="0"/>
              </a:spcBef>
              <a:spcAft>
                <a:spcPts val="0"/>
              </a:spcAft>
              <a:buNone/>
            </a:pPr>
            <a:r>
              <a:rPr b="1" lang="en" sz="6000">
                <a:solidFill>
                  <a:schemeClr val="lt1"/>
                </a:solidFill>
                <a:latin typeface="Calibri"/>
                <a:ea typeface="Calibri"/>
                <a:cs typeface="Calibri"/>
                <a:sym typeface="Calibri"/>
              </a:rPr>
              <a:t>Social Responsibility</a:t>
            </a:r>
            <a:endParaRPr b="1" sz="6000">
              <a:solidFill>
                <a:schemeClr val="lt1"/>
              </a:solidFill>
              <a:latin typeface="Calibri"/>
              <a:ea typeface="Calibri"/>
              <a:cs typeface="Calibri"/>
              <a:sym typeface="Calibri"/>
            </a:endParaRPr>
          </a:p>
        </p:txBody>
      </p:sp>
      <p:sp>
        <p:nvSpPr>
          <p:cNvPr id="57" name="Google Shape;57;p13"/>
          <p:cNvSpPr txBox="1"/>
          <p:nvPr>
            <p:ph idx="1" type="subTitle"/>
          </p:nvPr>
        </p:nvSpPr>
        <p:spPr>
          <a:xfrm>
            <a:off x="235500" y="2647950"/>
            <a:ext cx="8520600" cy="165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000">
                <a:solidFill>
                  <a:schemeClr val="lt1"/>
                </a:solidFill>
                <a:latin typeface="Calibri"/>
                <a:ea typeface="Calibri"/>
                <a:cs typeface="Calibri"/>
                <a:sym typeface="Calibri"/>
              </a:rPr>
              <a:t>Akshay Jagadees</a:t>
            </a:r>
            <a:r>
              <a:rPr lang="en" sz="2000">
                <a:solidFill>
                  <a:schemeClr val="lt1"/>
                </a:solidFill>
                <a:latin typeface="Calibri"/>
                <a:ea typeface="Calibri"/>
                <a:cs typeface="Calibri"/>
                <a:sym typeface="Calibri"/>
              </a:rPr>
              <a:t>h</a:t>
            </a:r>
            <a:endParaRPr sz="2000">
              <a:solidFill>
                <a:schemeClr val="lt1"/>
              </a:solidFill>
              <a:latin typeface="Calibri"/>
              <a:ea typeface="Calibri"/>
              <a:cs typeface="Calibri"/>
              <a:sym typeface="Calibri"/>
            </a:endParaRPr>
          </a:p>
          <a:p>
            <a:pPr indent="0" lvl="0" marL="0" rtl="0" algn="ctr">
              <a:spcBef>
                <a:spcPts val="0"/>
              </a:spcBef>
              <a:spcAft>
                <a:spcPts val="0"/>
              </a:spcAft>
              <a:buClr>
                <a:schemeClr val="dk1"/>
              </a:buClr>
              <a:buSzPts val="1100"/>
              <a:buFont typeface="Arial"/>
              <a:buNone/>
            </a:pPr>
            <a:r>
              <a:rPr lang="en" sz="2000">
                <a:solidFill>
                  <a:schemeClr val="lt1"/>
                </a:solidFill>
                <a:latin typeface="Calibri"/>
                <a:ea typeface="Calibri"/>
                <a:cs typeface="Calibri"/>
                <a:sym typeface="Calibri"/>
              </a:rPr>
              <a:t> Jee Su Byun</a:t>
            </a:r>
            <a:endParaRPr sz="2000">
              <a:solidFill>
                <a:schemeClr val="lt1"/>
              </a:solidFill>
              <a:latin typeface="Calibri"/>
              <a:ea typeface="Calibri"/>
              <a:cs typeface="Calibri"/>
              <a:sym typeface="Calibri"/>
            </a:endParaRPr>
          </a:p>
          <a:p>
            <a:pPr indent="0" lvl="0" marL="0" rtl="0" algn="ctr">
              <a:spcBef>
                <a:spcPts val="0"/>
              </a:spcBef>
              <a:spcAft>
                <a:spcPts val="0"/>
              </a:spcAft>
              <a:buNone/>
            </a:pPr>
            <a:r>
              <a:rPr lang="en" sz="2000">
                <a:solidFill>
                  <a:schemeClr val="lt1"/>
                </a:solidFill>
                <a:latin typeface="Calibri"/>
                <a:ea typeface="Calibri"/>
                <a:cs typeface="Calibri"/>
                <a:sym typeface="Calibri"/>
              </a:rPr>
              <a:t>Zepeng Huo</a:t>
            </a:r>
            <a:endParaRPr sz="2000">
              <a:solidFill>
                <a:schemeClr val="lt1"/>
              </a:solidFill>
              <a:latin typeface="Calibri"/>
              <a:ea typeface="Calibri"/>
              <a:cs typeface="Calibri"/>
              <a:sym typeface="Calibri"/>
            </a:endParaRPr>
          </a:p>
          <a:p>
            <a:pPr indent="0" lvl="0" marL="0" rtl="0" algn="ctr">
              <a:spcBef>
                <a:spcPts val="0"/>
              </a:spcBef>
              <a:spcAft>
                <a:spcPts val="0"/>
              </a:spcAft>
              <a:buClr>
                <a:schemeClr val="dk1"/>
              </a:buClr>
              <a:buSzPts val="1100"/>
              <a:buFont typeface="Arial"/>
              <a:buNone/>
            </a:pPr>
            <a:r>
              <a:rPr lang="en" sz="2000">
                <a:solidFill>
                  <a:schemeClr val="lt1"/>
                </a:solidFill>
                <a:latin typeface="Calibri"/>
                <a:ea typeface="Calibri"/>
                <a:cs typeface="Calibri"/>
                <a:sym typeface="Calibri"/>
              </a:rPr>
              <a:t>Dior Xiong</a:t>
            </a:r>
            <a:endParaRPr sz="2000">
              <a:solidFill>
                <a:schemeClr val="lt1"/>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 name="Shape 61"/>
        <p:cNvGrpSpPr/>
        <p:nvPr/>
      </p:nvGrpSpPr>
      <p:grpSpPr>
        <a:xfrm>
          <a:off x="0" y="0"/>
          <a:ext cx="0" cy="0"/>
          <a:chOff x="0" y="0"/>
          <a:chExt cx="0" cy="0"/>
        </a:xfrm>
      </p:grpSpPr>
      <p:sp>
        <p:nvSpPr>
          <p:cNvPr id="62" name="Google Shape;62;p1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Motivation</a:t>
            </a:r>
            <a:endParaRPr b="1"/>
          </a:p>
        </p:txBody>
      </p:sp>
      <p:sp>
        <p:nvSpPr>
          <p:cNvPr id="63" name="Google Shape;63;p14"/>
          <p:cNvSpPr txBox="1"/>
          <p:nvPr>
            <p:ph idx="1" type="body"/>
          </p:nvPr>
        </p:nvSpPr>
        <p:spPr>
          <a:xfrm>
            <a:off x="311700" y="9413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000000"/>
              </a:buClr>
              <a:buSzPts val="1800"/>
              <a:buChar char="●"/>
            </a:pPr>
            <a:r>
              <a:rPr b="1" lang="en">
                <a:solidFill>
                  <a:srgbClr val="000000"/>
                </a:solidFill>
                <a:highlight>
                  <a:srgbClr val="FFFFFF"/>
                </a:highlight>
              </a:rPr>
              <a:t>Constant controversial news from corporations </a:t>
            </a:r>
            <a:br>
              <a:rPr b="1" lang="en">
                <a:solidFill>
                  <a:srgbClr val="000000"/>
                </a:solidFill>
                <a:highlight>
                  <a:srgbClr val="FFFFFF"/>
                </a:highlight>
              </a:rPr>
            </a:br>
            <a:r>
              <a:rPr lang="en">
                <a:solidFill>
                  <a:srgbClr val="000000"/>
                </a:solidFill>
                <a:highlight>
                  <a:srgbClr val="FFFFFF"/>
                </a:highlight>
              </a:rPr>
              <a:t>(i.e Facebook, Uber, Blizzard, NBA)</a:t>
            </a:r>
            <a:endParaRPr>
              <a:solidFill>
                <a:srgbClr val="000000"/>
              </a:solidFill>
              <a:highlight>
                <a:srgbClr val="FFFFFF"/>
              </a:highlight>
            </a:endParaRPr>
          </a:p>
          <a:p>
            <a:pPr indent="-342900" lvl="0" marL="457200" rtl="0" algn="l">
              <a:spcBef>
                <a:spcPts val="0"/>
              </a:spcBef>
              <a:spcAft>
                <a:spcPts val="0"/>
              </a:spcAft>
              <a:buClr>
                <a:srgbClr val="000000"/>
              </a:buClr>
              <a:buSzPts val="1800"/>
              <a:buChar char="●"/>
            </a:pPr>
            <a:r>
              <a:rPr b="1" lang="en">
                <a:solidFill>
                  <a:srgbClr val="000000"/>
                </a:solidFill>
                <a:highlight>
                  <a:srgbClr val="FFFFFF"/>
                </a:highlight>
              </a:rPr>
              <a:t>Corporate Social Responsibility Reports released per year</a:t>
            </a:r>
            <a:endParaRPr b="1">
              <a:solidFill>
                <a:srgbClr val="000000"/>
              </a:solidFill>
              <a:highlight>
                <a:srgbClr val="FFFFFF"/>
              </a:highlight>
            </a:endParaRPr>
          </a:p>
          <a:p>
            <a:pPr indent="-342900" lvl="0" marL="457200" rtl="0" algn="l">
              <a:spcBef>
                <a:spcPts val="0"/>
              </a:spcBef>
              <a:spcAft>
                <a:spcPts val="0"/>
              </a:spcAft>
              <a:buClr>
                <a:srgbClr val="000000"/>
              </a:buClr>
              <a:buSzPts val="1800"/>
              <a:buChar char="●"/>
            </a:pPr>
            <a:r>
              <a:rPr b="1" lang="en">
                <a:solidFill>
                  <a:srgbClr val="000000"/>
                </a:solidFill>
                <a:highlight>
                  <a:srgbClr val="FFFFFF"/>
                </a:highlight>
              </a:rPr>
              <a:t>Talks about ethics and what the company hopes to achieve </a:t>
            </a:r>
            <a:br>
              <a:rPr b="1" lang="en">
                <a:solidFill>
                  <a:srgbClr val="000000"/>
                </a:solidFill>
                <a:highlight>
                  <a:srgbClr val="FFFFFF"/>
                </a:highlight>
              </a:rPr>
            </a:br>
            <a:r>
              <a:rPr lang="en">
                <a:solidFill>
                  <a:srgbClr val="000000"/>
                </a:solidFill>
                <a:highlight>
                  <a:srgbClr val="FFFFFF"/>
                </a:highlight>
              </a:rPr>
              <a:t>(i.e HPE wishes to put more women in higher positions)</a:t>
            </a:r>
            <a:endParaRPr>
              <a:solidFill>
                <a:srgbClr val="000000"/>
              </a:solidFill>
              <a:highlight>
                <a:srgbClr val="FFFFFF"/>
              </a:highlight>
            </a:endParaRPr>
          </a:p>
          <a:p>
            <a:pPr indent="-342900" lvl="0" marL="457200" rtl="0" algn="l">
              <a:spcBef>
                <a:spcPts val="0"/>
              </a:spcBef>
              <a:spcAft>
                <a:spcPts val="0"/>
              </a:spcAft>
              <a:buClr>
                <a:srgbClr val="000000"/>
              </a:buClr>
              <a:buSzPts val="1800"/>
              <a:buChar char="●"/>
            </a:pPr>
            <a:r>
              <a:rPr b="1" lang="en">
                <a:solidFill>
                  <a:srgbClr val="000000"/>
                </a:solidFill>
                <a:highlight>
                  <a:srgbClr val="FFFFFF"/>
                </a:highlight>
              </a:rPr>
              <a:t>First Motivation: </a:t>
            </a:r>
            <a:r>
              <a:rPr lang="en">
                <a:solidFill>
                  <a:srgbClr val="000000"/>
                </a:solidFill>
                <a:highlight>
                  <a:srgbClr val="FFFFFF"/>
                </a:highlight>
              </a:rPr>
              <a:t>Modeling company values </a:t>
            </a:r>
            <a:endParaRPr>
              <a:solidFill>
                <a:srgbClr val="000000"/>
              </a:solidFill>
              <a:highlight>
                <a:srgbClr val="FFFFFF"/>
              </a:highlight>
            </a:endParaRPr>
          </a:p>
          <a:p>
            <a:pPr indent="-342900" lvl="0" marL="457200" rtl="0" algn="l">
              <a:spcBef>
                <a:spcPts val="0"/>
              </a:spcBef>
              <a:spcAft>
                <a:spcPts val="0"/>
              </a:spcAft>
              <a:buClr>
                <a:srgbClr val="000000"/>
              </a:buClr>
              <a:buSzPts val="1800"/>
              <a:buChar char="●"/>
            </a:pPr>
            <a:r>
              <a:rPr b="1" lang="en">
                <a:solidFill>
                  <a:srgbClr val="000000"/>
                </a:solidFill>
                <a:highlight>
                  <a:srgbClr val="FFFFFF"/>
                </a:highlight>
              </a:rPr>
              <a:t>Second Motivation:</a:t>
            </a:r>
            <a:r>
              <a:rPr lang="en">
                <a:solidFill>
                  <a:srgbClr val="000000"/>
                </a:solidFill>
                <a:highlight>
                  <a:srgbClr val="FFFFFF"/>
                </a:highlight>
              </a:rPr>
              <a:t> Finding out how the public views these companies to assess if they are truly ethical</a:t>
            </a:r>
            <a:endParaRPr>
              <a:solidFill>
                <a:srgbClr val="000000"/>
              </a:solidFill>
              <a:highlight>
                <a:srgbClr val="FFFFFF"/>
              </a:highlight>
            </a:endParaRPr>
          </a:p>
          <a:p>
            <a:pPr indent="0" lvl="0" marL="0" rtl="0" algn="l">
              <a:spcBef>
                <a:spcPts val="1600"/>
              </a:spcBef>
              <a:spcAft>
                <a:spcPts val="1600"/>
              </a:spcAft>
              <a:buNone/>
            </a:pPr>
            <a:r>
              <a:t/>
            </a:r>
            <a:endParaRPr sz="1100">
              <a:solidFill>
                <a:srgbClr val="000000"/>
              </a:solidFill>
              <a:highlight>
                <a:srgbClr val="FFFFFF"/>
              </a:highlight>
            </a:endParaRPr>
          </a:p>
        </p:txBody>
      </p:sp>
      <p:pic>
        <p:nvPicPr>
          <p:cNvPr id="64" name="Google Shape;64;p14"/>
          <p:cNvPicPr preferRelativeResize="0"/>
          <p:nvPr/>
        </p:nvPicPr>
        <p:blipFill rotWithShape="1">
          <a:blip r:embed="rId3">
            <a:alphaModFix/>
          </a:blip>
          <a:srcRect b="19494" l="-52878" r="-37127" t="-109500"/>
          <a:stretch/>
        </p:blipFill>
        <p:spPr>
          <a:xfrm>
            <a:off x="2736300" y="1638300"/>
            <a:ext cx="6096000" cy="3429000"/>
          </a:xfrm>
          <a:prstGeom prst="rect">
            <a:avLst/>
          </a:prstGeom>
          <a:noFill/>
          <a:ln>
            <a:noFill/>
          </a:ln>
        </p:spPr>
      </p:pic>
      <p:pic>
        <p:nvPicPr>
          <p:cNvPr id="65" name="Google Shape;65;p14"/>
          <p:cNvPicPr preferRelativeResize="0"/>
          <p:nvPr/>
        </p:nvPicPr>
        <p:blipFill>
          <a:blip r:embed="rId4">
            <a:alphaModFix/>
          </a:blip>
          <a:stretch>
            <a:fillRect/>
          </a:stretch>
        </p:blipFill>
        <p:spPr>
          <a:xfrm>
            <a:off x="847225" y="3621450"/>
            <a:ext cx="2440175" cy="14912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 name="Shape 69"/>
        <p:cNvGrpSpPr/>
        <p:nvPr/>
      </p:nvGrpSpPr>
      <p:grpSpPr>
        <a:xfrm>
          <a:off x="0" y="0"/>
          <a:ext cx="0" cy="0"/>
          <a:chOff x="0" y="0"/>
          <a:chExt cx="0" cy="0"/>
        </a:xfrm>
      </p:grpSpPr>
      <p:sp>
        <p:nvSpPr>
          <p:cNvPr id="70" name="Google Shape;70;p1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Proposed Method</a:t>
            </a:r>
            <a:endParaRPr b="1"/>
          </a:p>
        </p:txBody>
      </p:sp>
      <p:sp>
        <p:nvSpPr>
          <p:cNvPr id="71" name="Google Shape;71;p15"/>
          <p:cNvSpPr txBox="1"/>
          <p:nvPr>
            <p:ph idx="1" type="body"/>
          </p:nvPr>
        </p:nvSpPr>
        <p:spPr>
          <a:xfrm>
            <a:off x="251750" y="1017725"/>
            <a:ext cx="3923100" cy="3416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2400">
                <a:solidFill>
                  <a:srgbClr val="000000"/>
                </a:solidFill>
                <a:highlight>
                  <a:srgbClr val="FFFFFF"/>
                </a:highlight>
              </a:rPr>
              <a:t>Data</a:t>
            </a:r>
            <a:endParaRPr b="1" sz="2400">
              <a:solidFill>
                <a:srgbClr val="000000"/>
              </a:solidFill>
              <a:highlight>
                <a:srgbClr val="FFFFFF"/>
              </a:highlight>
            </a:endParaRPr>
          </a:p>
          <a:p>
            <a:pPr indent="0" lvl="0" marL="0" rtl="0" algn="l">
              <a:spcBef>
                <a:spcPts val="1600"/>
              </a:spcBef>
              <a:spcAft>
                <a:spcPts val="0"/>
              </a:spcAft>
              <a:buNone/>
            </a:pPr>
            <a:r>
              <a:rPr b="1" lang="en">
                <a:solidFill>
                  <a:srgbClr val="000000"/>
                </a:solidFill>
                <a:highlight>
                  <a:srgbClr val="FFFFFF"/>
                </a:highlight>
              </a:rPr>
              <a:t>CSR </a:t>
            </a:r>
            <a:br>
              <a:rPr b="1" lang="en">
                <a:solidFill>
                  <a:srgbClr val="000000"/>
                </a:solidFill>
                <a:highlight>
                  <a:srgbClr val="FFFFFF"/>
                </a:highlight>
              </a:rPr>
            </a:br>
            <a:r>
              <a:rPr b="1" lang="en">
                <a:solidFill>
                  <a:srgbClr val="000000"/>
                </a:solidFill>
                <a:highlight>
                  <a:srgbClr val="FFFFFF"/>
                </a:highlight>
              </a:rPr>
              <a:t>reports</a:t>
            </a:r>
            <a:endParaRPr b="1">
              <a:solidFill>
                <a:srgbClr val="000000"/>
              </a:solidFill>
              <a:highlight>
                <a:srgbClr val="FFFFFF"/>
              </a:highlight>
            </a:endParaRPr>
          </a:p>
          <a:p>
            <a:pPr indent="0" lvl="0" marL="0" rtl="0" algn="l">
              <a:spcBef>
                <a:spcPts val="1600"/>
              </a:spcBef>
              <a:spcAft>
                <a:spcPts val="0"/>
              </a:spcAft>
              <a:buNone/>
            </a:pPr>
            <a:r>
              <a:t/>
            </a:r>
            <a:endParaRPr b="1">
              <a:solidFill>
                <a:srgbClr val="000000"/>
              </a:solidFill>
              <a:highlight>
                <a:srgbClr val="FFFFFF"/>
              </a:highlight>
            </a:endParaRPr>
          </a:p>
          <a:p>
            <a:pPr indent="0" lvl="0" marL="0" rtl="0" algn="l">
              <a:spcBef>
                <a:spcPts val="1600"/>
              </a:spcBef>
              <a:spcAft>
                <a:spcPts val="0"/>
              </a:spcAft>
              <a:buNone/>
            </a:pPr>
            <a:r>
              <a:t/>
            </a:r>
            <a:endParaRPr b="1">
              <a:solidFill>
                <a:srgbClr val="000000"/>
              </a:solidFill>
              <a:highlight>
                <a:srgbClr val="FFFFFF"/>
              </a:highlight>
            </a:endParaRPr>
          </a:p>
          <a:p>
            <a:pPr indent="0" lvl="0" marL="0" rtl="0" algn="l">
              <a:spcBef>
                <a:spcPts val="1600"/>
              </a:spcBef>
              <a:spcAft>
                <a:spcPts val="0"/>
              </a:spcAft>
              <a:buNone/>
            </a:pPr>
            <a:r>
              <a:rPr b="1" lang="en">
                <a:solidFill>
                  <a:srgbClr val="000000"/>
                </a:solidFill>
                <a:highlight>
                  <a:srgbClr val="FFFFFF"/>
                </a:highlight>
              </a:rPr>
              <a:t>Twitter</a:t>
            </a:r>
            <a:br>
              <a:rPr b="1" lang="en">
                <a:solidFill>
                  <a:srgbClr val="000000"/>
                </a:solidFill>
                <a:highlight>
                  <a:srgbClr val="FFFFFF"/>
                </a:highlight>
              </a:rPr>
            </a:br>
            <a:r>
              <a:rPr b="1" lang="en">
                <a:solidFill>
                  <a:srgbClr val="000000"/>
                </a:solidFill>
                <a:highlight>
                  <a:srgbClr val="FFFFFF"/>
                </a:highlight>
              </a:rPr>
              <a:t>tweets</a:t>
            </a:r>
            <a:endParaRPr b="1">
              <a:solidFill>
                <a:srgbClr val="000000"/>
              </a:solidFill>
              <a:highlight>
                <a:srgbClr val="FFFFFF"/>
              </a:highlight>
            </a:endParaRPr>
          </a:p>
          <a:p>
            <a:pPr indent="0" lvl="0" marL="0" rtl="0" algn="l">
              <a:spcBef>
                <a:spcPts val="1600"/>
              </a:spcBef>
              <a:spcAft>
                <a:spcPts val="0"/>
              </a:spcAft>
              <a:buNone/>
            </a:pPr>
            <a:r>
              <a:t/>
            </a:r>
            <a:endParaRPr>
              <a:solidFill>
                <a:srgbClr val="000000"/>
              </a:solidFill>
              <a:highlight>
                <a:srgbClr val="FFFFFF"/>
              </a:highlight>
            </a:endParaRPr>
          </a:p>
          <a:p>
            <a:pPr indent="0" lvl="0" marL="0" rtl="0" algn="l">
              <a:spcBef>
                <a:spcPts val="1600"/>
              </a:spcBef>
              <a:spcAft>
                <a:spcPts val="0"/>
              </a:spcAft>
              <a:buNone/>
            </a:pPr>
            <a:r>
              <a:t/>
            </a:r>
            <a:endParaRPr>
              <a:solidFill>
                <a:srgbClr val="000000"/>
              </a:solidFill>
              <a:highlight>
                <a:srgbClr val="FFFFFF"/>
              </a:highlight>
            </a:endParaRPr>
          </a:p>
          <a:p>
            <a:pPr indent="0" lvl="0" marL="0" rtl="0" algn="l">
              <a:spcBef>
                <a:spcPts val="1600"/>
              </a:spcBef>
              <a:spcAft>
                <a:spcPts val="1600"/>
              </a:spcAft>
              <a:buNone/>
            </a:pPr>
            <a:r>
              <a:t/>
            </a:r>
            <a:endParaRPr sz="1100">
              <a:solidFill>
                <a:srgbClr val="000000"/>
              </a:solidFill>
              <a:highlight>
                <a:srgbClr val="FFFFFF"/>
              </a:highlight>
            </a:endParaRPr>
          </a:p>
        </p:txBody>
      </p:sp>
      <p:grpSp>
        <p:nvGrpSpPr>
          <p:cNvPr id="72" name="Google Shape;72;p15"/>
          <p:cNvGrpSpPr/>
          <p:nvPr/>
        </p:nvGrpSpPr>
        <p:grpSpPr>
          <a:xfrm>
            <a:off x="1535185" y="1582281"/>
            <a:ext cx="2058986" cy="1555259"/>
            <a:chOff x="392174" y="1421950"/>
            <a:chExt cx="3650036" cy="2757062"/>
          </a:xfrm>
        </p:grpSpPr>
        <p:pic>
          <p:nvPicPr>
            <p:cNvPr id="73" name="Google Shape;73;p15"/>
            <p:cNvPicPr preferRelativeResize="0"/>
            <p:nvPr/>
          </p:nvPicPr>
          <p:blipFill>
            <a:blip r:embed="rId3">
              <a:alphaModFix/>
            </a:blip>
            <a:stretch>
              <a:fillRect/>
            </a:stretch>
          </p:blipFill>
          <p:spPr>
            <a:xfrm>
              <a:off x="392183" y="1421950"/>
              <a:ext cx="1762550" cy="1321924"/>
            </a:xfrm>
            <a:prstGeom prst="rect">
              <a:avLst/>
            </a:prstGeom>
            <a:noFill/>
            <a:ln>
              <a:noFill/>
            </a:ln>
          </p:spPr>
        </p:pic>
        <p:pic>
          <p:nvPicPr>
            <p:cNvPr id="74" name="Google Shape;74;p15"/>
            <p:cNvPicPr preferRelativeResize="0"/>
            <p:nvPr/>
          </p:nvPicPr>
          <p:blipFill>
            <a:blip r:embed="rId4">
              <a:alphaModFix/>
            </a:blip>
            <a:stretch>
              <a:fillRect/>
            </a:stretch>
          </p:blipFill>
          <p:spPr>
            <a:xfrm>
              <a:off x="2154725" y="2743875"/>
              <a:ext cx="1887476" cy="1435137"/>
            </a:xfrm>
            <a:prstGeom prst="rect">
              <a:avLst/>
            </a:prstGeom>
            <a:noFill/>
            <a:ln>
              <a:noFill/>
            </a:ln>
          </p:spPr>
        </p:pic>
        <p:pic>
          <p:nvPicPr>
            <p:cNvPr id="75" name="Google Shape;75;p15"/>
            <p:cNvPicPr preferRelativeResize="0"/>
            <p:nvPr/>
          </p:nvPicPr>
          <p:blipFill>
            <a:blip r:embed="rId5">
              <a:alphaModFix/>
            </a:blip>
            <a:stretch>
              <a:fillRect/>
            </a:stretch>
          </p:blipFill>
          <p:spPr>
            <a:xfrm>
              <a:off x="2154723" y="1421950"/>
              <a:ext cx="1887488" cy="1321926"/>
            </a:xfrm>
            <a:prstGeom prst="rect">
              <a:avLst/>
            </a:prstGeom>
            <a:noFill/>
            <a:ln>
              <a:noFill/>
            </a:ln>
          </p:spPr>
        </p:pic>
        <p:pic>
          <p:nvPicPr>
            <p:cNvPr id="76" name="Google Shape;76;p15"/>
            <p:cNvPicPr preferRelativeResize="0"/>
            <p:nvPr/>
          </p:nvPicPr>
          <p:blipFill>
            <a:blip r:embed="rId6">
              <a:alphaModFix/>
            </a:blip>
            <a:stretch>
              <a:fillRect/>
            </a:stretch>
          </p:blipFill>
          <p:spPr>
            <a:xfrm>
              <a:off x="392174" y="2743874"/>
              <a:ext cx="1762549" cy="994452"/>
            </a:xfrm>
            <a:prstGeom prst="rect">
              <a:avLst/>
            </a:prstGeom>
            <a:noFill/>
            <a:ln>
              <a:noFill/>
            </a:ln>
          </p:spPr>
        </p:pic>
      </p:grpSp>
      <p:pic>
        <p:nvPicPr>
          <p:cNvPr id="77" name="Google Shape;77;p15"/>
          <p:cNvPicPr preferRelativeResize="0"/>
          <p:nvPr/>
        </p:nvPicPr>
        <p:blipFill>
          <a:blip r:embed="rId7">
            <a:alphaModFix/>
          </a:blip>
          <a:stretch>
            <a:fillRect/>
          </a:stretch>
        </p:blipFill>
        <p:spPr>
          <a:xfrm>
            <a:off x="6056425" y="1574350"/>
            <a:ext cx="2185883" cy="1639412"/>
          </a:xfrm>
          <a:prstGeom prst="rect">
            <a:avLst/>
          </a:prstGeom>
          <a:noFill/>
          <a:ln>
            <a:noFill/>
          </a:ln>
        </p:spPr>
      </p:pic>
      <p:pic>
        <p:nvPicPr>
          <p:cNvPr id="78" name="Google Shape;78;p15"/>
          <p:cNvPicPr preferRelativeResize="0"/>
          <p:nvPr/>
        </p:nvPicPr>
        <p:blipFill>
          <a:blip r:embed="rId8">
            <a:alphaModFix/>
          </a:blip>
          <a:stretch>
            <a:fillRect/>
          </a:stretch>
        </p:blipFill>
        <p:spPr>
          <a:xfrm>
            <a:off x="1535175" y="3461250"/>
            <a:ext cx="2059000" cy="1155603"/>
          </a:xfrm>
          <a:prstGeom prst="rect">
            <a:avLst/>
          </a:prstGeom>
          <a:noFill/>
          <a:ln>
            <a:noFill/>
          </a:ln>
        </p:spPr>
      </p:pic>
      <p:sp>
        <p:nvSpPr>
          <p:cNvPr id="79" name="Google Shape;79;p15"/>
          <p:cNvSpPr/>
          <p:nvPr/>
        </p:nvSpPr>
        <p:spPr>
          <a:xfrm>
            <a:off x="3961225" y="1710875"/>
            <a:ext cx="459900" cy="3147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15"/>
          <p:cNvSpPr/>
          <p:nvPr/>
        </p:nvSpPr>
        <p:spPr>
          <a:xfrm>
            <a:off x="3961225" y="3892025"/>
            <a:ext cx="459900" cy="3147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1" name="Google Shape;81;p15"/>
          <p:cNvPicPr preferRelativeResize="0"/>
          <p:nvPr/>
        </p:nvPicPr>
        <p:blipFill>
          <a:blip r:embed="rId9">
            <a:alphaModFix/>
          </a:blip>
          <a:stretch>
            <a:fillRect/>
          </a:stretch>
        </p:blipFill>
        <p:spPr>
          <a:xfrm>
            <a:off x="6056425" y="3321875"/>
            <a:ext cx="2185874" cy="1642151"/>
          </a:xfrm>
          <a:prstGeom prst="rect">
            <a:avLst/>
          </a:prstGeom>
          <a:noFill/>
          <a:ln>
            <a:noFill/>
          </a:ln>
        </p:spPr>
      </p:pic>
      <p:sp>
        <p:nvSpPr>
          <p:cNvPr id="82" name="Google Shape;82;p15"/>
          <p:cNvSpPr txBox="1"/>
          <p:nvPr>
            <p:ph idx="1" type="body"/>
          </p:nvPr>
        </p:nvSpPr>
        <p:spPr>
          <a:xfrm>
            <a:off x="4571050" y="1017725"/>
            <a:ext cx="3923100" cy="3416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2400">
                <a:solidFill>
                  <a:srgbClr val="000000"/>
                </a:solidFill>
                <a:highlight>
                  <a:srgbClr val="FFFFFF"/>
                </a:highlight>
              </a:rPr>
              <a:t>Methodologies</a:t>
            </a:r>
            <a:endParaRPr b="1" sz="2400">
              <a:solidFill>
                <a:srgbClr val="000000"/>
              </a:solidFill>
              <a:highlight>
                <a:srgbClr val="FFFFFF"/>
              </a:highlight>
            </a:endParaRPr>
          </a:p>
          <a:p>
            <a:pPr indent="0" lvl="0" marL="0" rtl="0" algn="l">
              <a:spcBef>
                <a:spcPts val="1600"/>
              </a:spcBef>
              <a:spcAft>
                <a:spcPts val="0"/>
              </a:spcAft>
              <a:buNone/>
            </a:pPr>
            <a:r>
              <a:rPr b="1" lang="en">
                <a:solidFill>
                  <a:srgbClr val="000000"/>
                </a:solidFill>
                <a:highlight>
                  <a:srgbClr val="FFFFFF"/>
                </a:highlight>
              </a:rPr>
              <a:t>LDA</a:t>
            </a:r>
            <a:endParaRPr b="1">
              <a:solidFill>
                <a:srgbClr val="000000"/>
              </a:solidFill>
              <a:highlight>
                <a:srgbClr val="FFFFFF"/>
              </a:highlight>
            </a:endParaRPr>
          </a:p>
          <a:p>
            <a:pPr indent="0" lvl="0" marL="0" rtl="0" algn="l">
              <a:spcBef>
                <a:spcPts val="1600"/>
              </a:spcBef>
              <a:spcAft>
                <a:spcPts val="0"/>
              </a:spcAft>
              <a:buNone/>
            </a:pPr>
            <a:r>
              <a:t/>
            </a:r>
            <a:endParaRPr b="1">
              <a:solidFill>
                <a:srgbClr val="000000"/>
              </a:solidFill>
              <a:highlight>
                <a:srgbClr val="FFFFFF"/>
              </a:highlight>
            </a:endParaRPr>
          </a:p>
          <a:p>
            <a:pPr indent="0" lvl="0" marL="0" rtl="0" algn="l">
              <a:spcBef>
                <a:spcPts val="1600"/>
              </a:spcBef>
              <a:spcAft>
                <a:spcPts val="0"/>
              </a:spcAft>
              <a:buNone/>
            </a:pPr>
            <a:r>
              <a:t/>
            </a:r>
            <a:endParaRPr b="1">
              <a:solidFill>
                <a:srgbClr val="000000"/>
              </a:solidFill>
              <a:highlight>
                <a:srgbClr val="FFFFFF"/>
              </a:highlight>
            </a:endParaRPr>
          </a:p>
          <a:p>
            <a:pPr indent="0" lvl="0" marL="0" rtl="0" algn="l">
              <a:spcBef>
                <a:spcPts val="1600"/>
              </a:spcBef>
              <a:spcAft>
                <a:spcPts val="0"/>
              </a:spcAft>
              <a:buNone/>
            </a:pPr>
            <a:r>
              <a:t/>
            </a:r>
            <a:endParaRPr b="1">
              <a:solidFill>
                <a:srgbClr val="000000"/>
              </a:solidFill>
              <a:highlight>
                <a:srgbClr val="FFFFFF"/>
              </a:highlight>
            </a:endParaRPr>
          </a:p>
          <a:p>
            <a:pPr indent="0" lvl="0" marL="0" rtl="0" algn="l">
              <a:spcBef>
                <a:spcPts val="1600"/>
              </a:spcBef>
              <a:spcAft>
                <a:spcPts val="1600"/>
              </a:spcAft>
              <a:buNone/>
            </a:pPr>
            <a:r>
              <a:rPr b="1" lang="en">
                <a:solidFill>
                  <a:srgbClr val="000000"/>
                </a:solidFill>
                <a:highlight>
                  <a:srgbClr val="FFFFFF"/>
                </a:highlight>
              </a:rPr>
              <a:t>Sentiment </a:t>
            </a:r>
            <a:br>
              <a:rPr b="1" lang="en">
                <a:solidFill>
                  <a:srgbClr val="000000"/>
                </a:solidFill>
                <a:highlight>
                  <a:srgbClr val="FFFFFF"/>
                </a:highlight>
              </a:rPr>
            </a:br>
            <a:r>
              <a:rPr b="1" lang="en">
                <a:solidFill>
                  <a:srgbClr val="000000"/>
                </a:solidFill>
                <a:highlight>
                  <a:srgbClr val="FFFFFF"/>
                </a:highlight>
              </a:rPr>
              <a:t>Analysis</a:t>
            </a:r>
            <a:endParaRPr b="1">
              <a:solidFill>
                <a:srgbClr val="000000"/>
              </a:solidFill>
              <a:highlight>
                <a:srgbClr val="FFFFFF"/>
              </a:highligh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86" name="Shape 86"/>
        <p:cNvGrpSpPr/>
        <p:nvPr/>
      </p:nvGrpSpPr>
      <p:grpSpPr>
        <a:xfrm>
          <a:off x="0" y="0"/>
          <a:ext cx="0" cy="0"/>
          <a:chOff x="0" y="0"/>
          <a:chExt cx="0" cy="0"/>
        </a:xfrm>
      </p:grpSpPr>
      <p:sp>
        <p:nvSpPr>
          <p:cNvPr id="87" name="Google Shape;87;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Clr>
                <a:schemeClr val="dk1"/>
              </a:buClr>
              <a:buSzPts val="1100"/>
              <a:buFont typeface="Arial"/>
              <a:buNone/>
            </a:pPr>
            <a:r>
              <a:rPr b="1" lang="en">
                <a:solidFill>
                  <a:srgbClr val="000000"/>
                </a:solidFill>
                <a:highlight>
                  <a:srgbClr val="FFFFFF"/>
                </a:highlight>
              </a:rPr>
              <a:t>Expected Results</a:t>
            </a:r>
            <a:endParaRPr b="1">
              <a:solidFill>
                <a:srgbClr val="000000"/>
              </a:solidFill>
            </a:endParaRPr>
          </a:p>
        </p:txBody>
      </p:sp>
      <p:sp>
        <p:nvSpPr>
          <p:cNvPr id="88" name="Google Shape;88;p1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000000"/>
              </a:buClr>
              <a:buSzPts val="1800"/>
              <a:buChar char="●"/>
            </a:pPr>
            <a:r>
              <a:rPr lang="en">
                <a:solidFill>
                  <a:srgbClr val="000000"/>
                </a:solidFill>
                <a:highlight>
                  <a:schemeClr val="lt1"/>
                </a:highlight>
              </a:rPr>
              <a:t>We have a number of categories of companies, such as </a:t>
            </a:r>
            <a:r>
              <a:rPr lang="en" u="sng">
                <a:solidFill>
                  <a:srgbClr val="000000"/>
                </a:solidFill>
                <a:highlight>
                  <a:schemeClr val="lt1"/>
                </a:highlight>
              </a:rPr>
              <a:t>Retail, Chain Restaurant, Energy, Technology, Automobiles</a:t>
            </a:r>
            <a:r>
              <a:rPr lang="en">
                <a:solidFill>
                  <a:srgbClr val="000000"/>
                </a:solidFill>
                <a:highlight>
                  <a:schemeClr val="lt1"/>
                </a:highlight>
              </a:rPr>
              <a:t>, etc.</a:t>
            </a:r>
            <a:endParaRPr>
              <a:solidFill>
                <a:srgbClr val="000000"/>
              </a:solidFill>
              <a:highlight>
                <a:schemeClr val="lt1"/>
              </a:highlight>
            </a:endParaRPr>
          </a:p>
          <a:p>
            <a:pPr indent="0" lvl="0" marL="0" rtl="0" algn="l">
              <a:spcBef>
                <a:spcPts val="1600"/>
              </a:spcBef>
              <a:spcAft>
                <a:spcPts val="1600"/>
              </a:spcAft>
              <a:buNone/>
            </a:pPr>
            <a:r>
              <a:t/>
            </a:r>
            <a:endParaRPr>
              <a:solidFill>
                <a:srgbClr val="000000"/>
              </a:solidFill>
              <a:highlight>
                <a:srgbClr val="FFFFFF"/>
              </a:highlight>
            </a:endParaRPr>
          </a:p>
        </p:txBody>
      </p:sp>
      <p:sp>
        <p:nvSpPr>
          <p:cNvPr id="89" name="Google Shape;89;p16"/>
          <p:cNvSpPr txBox="1"/>
          <p:nvPr/>
        </p:nvSpPr>
        <p:spPr>
          <a:xfrm>
            <a:off x="4521500" y="1973675"/>
            <a:ext cx="4153200" cy="3000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800" u="sng">
                <a:highlight>
                  <a:schemeClr val="lt1"/>
                </a:highlight>
              </a:rPr>
              <a:t>Internal Comparison</a:t>
            </a:r>
            <a:endParaRPr sz="1800">
              <a:highlight>
                <a:schemeClr val="lt1"/>
              </a:highlight>
            </a:endParaRPr>
          </a:p>
          <a:p>
            <a:pPr indent="0" lvl="0" marL="0" rtl="0" algn="l">
              <a:lnSpc>
                <a:spcPct val="115000"/>
              </a:lnSpc>
              <a:spcBef>
                <a:spcPts val="1600"/>
              </a:spcBef>
              <a:spcAft>
                <a:spcPts val="1600"/>
              </a:spcAft>
              <a:buNone/>
            </a:pPr>
            <a:r>
              <a:rPr lang="en" sz="1800">
                <a:highlight>
                  <a:schemeClr val="lt1"/>
                </a:highlight>
              </a:rPr>
              <a:t>We study one company and compare how the sentiment towards this company shift over the years and see if they are improving</a:t>
            </a:r>
            <a:endParaRPr/>
          </a:p>
        </p:txBody>
      </p:sp>
      <p:sp>
        <p:nvSpPr>
          <p:cNvPr id="90" name="Google Shape;90;p16"/>
          <p:cNvSpPr txBox="1"/>
          <p:nvPr/>
        </p:nvSpPr>
        <p:spPr>
          <a:xfrm>
            <a:off x="777500" y="1973675"/>
            <a:ext cx="3674700" cy="3000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800" u="sng">
                <a:highlight>
                  <a:schemeClr val="lt1"/>
                </a:highlight>
              </a:rPr>
              <a:t>External Comparison</a:t>
            </a:r>
            <a:endParaRPr sz="1800">
              <a:highlight>
                <a:schemeClr val="lt1"/>
              </a:highlight>
            </a:endParaRPr>
          </a:p>
          <a:p>
            <a:pPr indent="0" lvl="0" marL="0" rtl="0" algn="l">
              <a:lnSpc>
                <a:spcPct val="115000"/>
              </a:lnSpc>
              <a:spcBef>
                <a:spcPts val="1600"/>
              </a:spcBef>
              <a:spcAft>
                <a:spcPts val="0"/>
              </a:spcAft>
              <a:buNone/>
            </a:pPr>
            <a:r>
              <a:rPr lang="en" sz="1800">
                <a:highlight>
                  <a:schemeClr val="lt1"/>
                </a:highlight>
              </a:rPr>
              <a:t>We compare the public reaction towards those companies by using sentiment analysis and see which one has the most positive reaction in their domain</a:t>
            </a:r>
            <a:endParaRPr b="1" sz="1800" u="sng">
              <a:highlight>
                <a:schemeClr val="lt1"/>
              </a:highlight>
            </a:endParaRPr>
          </a:p>
          <a:p>
            <a:pPr indent="0" lvl="0" marL="0" rtl="0" algn="l">
              <a:lnSpc>
                <a:spcPct val="115000"/>
              </a:lnSpc>
              <a:spcBef>
                <a:spcPts val="1600"/>
              </a:spcBef>
              <a:spcAft>
                <a:spcPts val="1600"/>
              </a:spcAft>
              <a:buNone/>
            </a:pPr>
            <a:r>
              <a:t/>
            </a:r>
            <a:endParaRPr sz="1800">
              <a:highlight>
                <a:schemeClr val="lt1"/>
              </a:highlight>
            </a:endParaRPr>
          </a:p>
        </p:txBody>
      </p:sp>
      <p:cxnSp>
        <p:nvCxnSpPr>
          <p:cNvPr id="91" name="Google Shape;91;p16"/>
          <p:cNvCxnSpPr/>
          <p:nvPr/>
        </p:nvCxnSpPr>
        <p:spPr>
          <a:xfrm>
            <a:off x="4380350" y="2404275"/>
            <a:ext cx="0" cy="18300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bg>
      <p:bgPr>
        <a:blipFill>
          <a:blip r:embed="rId3">
            <a:alphaModFix/>
          </a:blip>
          <a:stretch>
            <a:fillRect/>
          </a:stretch>
        </a:blipFill>
      </p:bgPr>
    </p:bg>
    <p:spTree>
      <p:nvGrpSpPr>
        <p:cNvPr id="95" name="Shape 95"/>
        <p:cNvGrpSpPr/>
        <p:nvPr/>
      </p:nvGrpSpPr>
      <p:grpSpPr>
        <a:xfrm>
          <a:off x="0" y="0"/>
          <a:ext cx="0" cy="0"/>
          <a:chOff x="0" y="0"/>
          <a:chExt cx="0" cy="0"/>
        </a:xfrm>
      </p:grpSpPr>
      <p:sp>
        <p:nvSpPr>
          <p:cNvPr id="96" name="Google Shape;96;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Clr>
                <a:schemeClr val="dk1"/>
              </a:buClr>
              <a:buSzPts val="1100"/>
              <a:buFont typeface="Arial"/>
              <a:buNone/>
            </a:pPr>
            <a:r>
              <a:rPr b="1" lang="en">
                <a:solidFill>
                  <a:srgbClr val="333333"/>
                </a:solidFill>
                <a:highlight>
                  <a:srgbClr val="FFFFFF"/>
                </a:highlight>
              </a:rPr>
              <a:t>Expected Results</a:t>
            </a:r>
            <a:endParaRPr b="1"/>
          </a:p>
        </p:txBody>
      </p:sp>
      <p:sp>
        <p:nvSpPr>
          <p:cNvPr id="97" name="Google Shape;97;p1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333333"/>
              </a:buClr>
              <a:buSzPts val="1800"/>
              <a:buChar char="●"/>
            </a:pPr>
            <a:r>
              <a:rPr b="1" lang="en" u="sng">
                <a:solidFill>
                  <a:srgbClr val="333333"/>
                </a:solidFill>
                <a:highlight>
                  <a:schemeClr val="lt1"/>
                </a:highlight>
              </a:rPr>
              <a:t>Ex</a:t>
            </a:r>
            <a:r>
              <a:rPr b="1" lang="en" u="sng">
                <a:solidFill>
                  <a:srgbClr val="333333"/>
                </a:solidFill>
                <a:highlight>
                  <a:schemeClr val="lt1"/>
                </a:highlight>
              </a:rPr>
              <a:t>ternal</a:t>
            </a:r>
            <a:r>
              <a:rPr lang="en">
                <a:solidFill>
                  <a:srgbClr val="333333"/>
                </a:solidFill>
                <a:highlight>
                  <a:schemeClr val="lt1"/>
                </a:highlight>
              </a:rPr>
              <a:t> </a:t>
            </a:r>
            <a:r>
              <a:rPr lang="en">
                <a:solidFill>
                  <a:srgbClr val="333333"/>
                </a:solidFill>
                <a:highlight>
                  <a:srgbClr val="FFFFFF"/>
                </a:highlight>
              </a:rPr>
              <a:t>and </a:t>
            </a:r>
            <a:r>
              <a:rPr b="1" lang="en" u="sng">
                <a:solidFill>
                  <a:srgbClr val="333333"/>
                </a:solidFill>
                <a:highlight>
                  <a:srgbClr val="FFFFFF"/>
                </a:highlight>
              </a:rPr>
              <a:t>in</a:t>
            </a:r>
            <a:r>
              <a:rPr b="1" lang="en" u="sng">
                <a:solidFill>
                  <a:srgbClr val="333333"/>
                </a:solidFill>
                <a:highlight>
                  <a:srgbClr val="FFFFFF"/>
                </a:highlight>
              </a:rPr>
              <a:t>ternal</a:t>
            </a:r>
            <a:r>
              <a:rPr lang="en">
                <a:solidFill>
                  <a:srgbClr val="333333"/>
                </a:solidFill>
                <a:highlight>
                  <a:srgbClr val="FFFFFF"/>
                </a:highlight>
              </a:rPr>
              <a:t> comparison</a:t>
            </a:r>
            <a:endParaRPr>
              <a:solidFill>
                <a:srgbClr val="333333"/>
              </a:solidFill>
              <a:highlight>
                <a:srgbClr val="FFFFFF"/>
              </a:highlight>
            </a:endParaRPr>
          </a:p>
          <a:p>
            <a:pPr indent="-342900" lvl="0" marL="457200" rtl="0" algn="l">
              <a:spcBef>
                <a:spcPts val="0"/>
              </a:spcBef>
              <a:spcAft>
                <a:spcPts val="0"/>
              </a:spcAft>
              <a:buClr>
                <a:srgbClr val="333333"/>
              </a:buClr>
              <a:buSzPts val="1800"/>
              <a:buChar char="●"/>
            </a:pPr>
            <a:r>
              <a:rPr lang="en">
                <a:solidFill>
                  <a:srgbClr val="333333"/>
                </a:solidFill>
                <a:highlight>
                  <a:srgbClr val="FFFFFF"/>
                </a:highlight>
              </a:rPr>
              <a:t>We have a number of categories of companies, such as </a:t>
            </a:r>
            <a:r>
              <a:rPr lang="en" u="sng">
                <a:solidFill>
                  <a:srgbClr val="333333"/>
                </a:solidFill>
                <a:highlight>
                  <a:srgbClr val="FFFFFF"/>
                </a:highlight>
              </a:rPr>
              <a:t>Retail, Chain R</a:t>
            </a:r>
            <a:r>
              <a:rPr lang="en" u="sng">
                <a:solidFill>
                  <a:srgbClr val="333333"/>
                </a:solidFill>
                <a:highlight>
                  <a:srgbClr val="FFFFFF"/>
                </a:highlight>
              </a:rPr>
              <a:t>estaurant</a:t>
            </a:r>
            <a:r>
              <a:rPr lang="en" u="sng">
                <a:solidFill>
                  <a:srgbClr val="333333"/>
                </a:solidFill>
                <a:highlight>
                  <a:srgbClr val="FFFFFF"/>
                </a:highlight>
              </a:rPr>
              <a:t>, Energy, Technology, Automobiles</a:t>
            </a:r>
            <a:r>
              <a:rPr lang="en">
                <a:solidFill>
                  <a:srgbClr val="333333"/>
                </a:solidFill>
                <a:highlight>
                  <a:srgbClr val="FFFFFF"/>
                </a:highlight>
              </a:rPr>
              <a:t>, etc.</a:t>
            </a:r>
            <a:endParaRPr>
              <a:solidFill>
                <a:srgbClr val="333333"/>
              </a:solidFill>
              <a:highlight>
                <a:srgbClr val="FFFFFF"/>
              </a:highlight>
            </a:endParaRPr>
          </a:p>
          <a:p>
            <a:pPr indent="-342900" lvl="0" marL="457200" rtl="0" algn="l">
              <a:spcBef>
                <a:spcPts val="0"/>
              </a:spcBef>
              <a:spcAft>
                <a:spcPts val="0"/>
              </a:spcAft>
              <a:buClr>
                <a:srgbClr val="333333"/>
              </a:buClr>
              <a:buSzPts val="1800"/>
              <a:buChar char="●"/>
            </a:pPr>
            <a:r>
              <a:rPr lang="en">
                <a:solidFill>
                  <a:srgbClr val="333333"/>
                </a:solidFill>
                <a:highlight>
                  <a:srgbClr val="FFFFFF"/>
                </a:highlight>
              </a:rPr>
              <a:t>First, We compare the public reaction towards those companies by using sentiment analysis and see which one has the most positive reaction in their domain (external)</a:t>
            </a:r>
            <a:endParaRPr>
              <a:solidFill>
                <a:srgbClr val="333333"/>
              </a:solidFill>
              <a:highlight>
                <a:srgbClr val="FFFFFF"/>
              </a:highlight>
            </a:endParaRPr>
          </a:p>
          <a:p>
            <a:pPr indent="-342900" lvl="0" marL="457200" rtl="0" algn="l">
              <a:spcBef>
                <a:spcPts val="0"/>
              </a:spcBef>
              <a:spcAft>
                <a:spcPts val="0"/>
              </a:spcAft>
              <a:buClr>
                <a:srgbClr val="333333"/>
              </a:buClr>
              <a:buSzPts val="1800"/>
              <a:buChar char="●"/>
            </a:pPr>
            <a:r>
              <a:rPr lang="en">
                <a:solidFill>
                  <a:srgbClr val="333333"/>
                </a:solidFill>
                <a:highlight>
                  <a:srgbClr val="FFFFFF"/>
                </a:highlight>
              </a:rPr>
              <a:t>Second, we study one company and compare how the sentiment towards this company shift over the years and see if they are improving (internal)</a:t>
            </a:r>
            <a:endParaRPr>
              <a:solidFill>
                <a:srgbClr val="333333"/>
              </a:solidFill>
              <a:highlight>
                <a:srgbClr val="FFFFFF"/>
              </a:highlight>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